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56" r:id="rId2"/>
    <p:sldId id="281" r:id="rId3"/>
    <p:sldId id="261" r:id="rId4"/>
    <p:sldId id="270" r:id="rId5"/>
    <p:sldId id="271" r:id="rId6"/>
    <p:sldId id="272" r:id="rId7"/>
    <p:sldId id="273" r:id="rId8"/>
    <p:sldId id="275" r:id="rId9"/>
    <p:sldId id="289" r:id="rId10"/>
    <p:sldId id="274" r:id="rId11"/>
    <p:sldId id="276" r:id="rId12"/>
    <p:sldId id="277" r:id="rId13"/>
    <p:sldId id="278" r:id="rId14"/>
    <p:sldId id="290" r:id="rId15"/>
    <p:sldId id="280" r:id="rId16"/>
    <p:sldId id="279" r:id="rId17"/>
    <p:sldId id="291" r:id="rId18"/>
    <p:sldId id="292" r:id="rId19"/>
    <p:sldId id="293" r:id="rId20"/>
    <p:sldId id="294" r:id="rId21"/>
    <p:sldId id="295" r:id="rId22"/>
    <p:sldId id="296" r:id="rId23"/>
    <p:sldId id="297" r:id="rId24"/>
    <p:sldId id="282" r:id="rId25"/>
    <p:sldId id="283" r:id="rId26"/>
    <p:sldId id="284" r:id="rId27"/>
    <p:sldId id="288" r:id="rId28"/>
    <p:sldId id="285" r:id="rId29"/>
    <p:sldId id="286" r:id="rId30"/>
    <p:sldId id="299" r:id="rId31"/>
    <p:sldId id="287" r:id="rId32"/>
    <p:sldId id="300" r:id="rId33"/>
    <p:sldId id="301" r:id="rId34"/>
    <p:sldId id="302" r:id="rId35"/>
    <p:sldId id="298" r:id="rId36"/>
  </p:sldIdLst>
  <p:sldSz cx="12192000" cy="6858000"/>
  <p:notesSz cx="6858000" cy="9144000"/>
  <p:defaultTextStyle>
    <a:defPPr>
      <a:defRPr lang="ar-B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microsoft.com/office/2015/10/relationships/revisionInfo" Target="revisionInfo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ar-B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0D485390-2443-45B0-88E7-B25417089207}" type="datetimeFigureOut">
              <a:rPr lang="ar-BH" smtClean="0"/>
              <a:t>10/08/1439</a:t>
            </a:fld>
            <a:endParaRPr lang="ar-B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ar-B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B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ar-B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09A184BE-0F82-488F-8362-D49D456C69EA}" type="slidenum">
              <a:rPr lang="ar-BH" smtClean="0"/>
              <a:t>‹#›</a:t>
            </a:fld>
            <a:endParaRPr lang="ar-BH"/>
          </a:p>
        </p:txBody>
      </p:sp>
    </p:spTree>
    <p:extLst>
      <p:ext uri="{BB962C8B-B14F-4D97-AF65-F5344CB8AC3E}">
        <p14:creationId xmlns:p14="http://schemas.microsoft.com/office/powerpoint/2010/main" val="1621492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B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A184BE-0F82-488F-8362-D49D456C69EA}" type="slidenum">
              <a:rPr lang="ar-BH" smtClean="0"/>
              <a:t>24</a:t>
            </a:fld>
            <a:endParaRPr lang="ar-BH"/>
          </a:p>
        </p:txBody>
      </p:sp>
    </p:spTree>
    <p:extLst>
      <p:ext uri="{BB962C8B-B14F-4D97-AF65-F5344CB8AC3E}">
        <p14:creationId xmlns:p14="http://schemas.microsoft.com/office/powerpoint/2010/main" val="5156919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67616-2B54-4CBE-8049-F1A109EE7A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ar-B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C88074-725E-49CA-B034-D55815B559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ar-B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E0EF12-8999-42EB-B392-9055D497D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9FEDE-7AB8-46B1-A0F7-46A250FF375A}" type="datetimeFigureOut">
              <a:rPr lang="ar-BH" smtClean="0"/>
              <a:t>10/08/1439</a:t>
            </a:fld>
            <a:endParaRPr lang="ar-B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54D76B-F2BD-4906-9112-419213026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B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5B652-749B-4A2A-8B99-10844E380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6D9E7-9872-4519-972C-64D772A67ABE}" type="slidenum">
              <a:rPr lang="ar-BH" smtClean="0"/>
              <a:t>‹#›</a:t>
            </a:fld>
            <a:endParaRPr lang="ar-BH"/>
          </a:p>
        </p:txBody>
      </p:sp>
    </p:spTree>
    <p:extLst>
      <p:ext uri="{BB962C8B-B14F-4D97-AF65-F5344CB8AC3E}">
        <p14:creationId xmlns:p14="http://schemas.microsoft.com/office/powerpoint/2010/main" val="2988428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A879E-E2BE-4BD3-829B-F10D81D8E9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B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FA6A9-A057-4D02-B76F-E231DE6CE5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B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7D85B-93B4-4708-8579-CBA563D6E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9FEDE-7AB8-46B1-A0F7-46A250FF375A}" type="datetimeFigureOut">
              <a:rPr lang="ar-BH" smtClean="0"/>
              <a:t>10/08/1439</a:t>
            </a:fld>
            <a:endParaRPr lang="ar-B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F9B257-34C1-4A5B-B85E-77227B69E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B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A74168-7C38-405D-B40A-D65CCD027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6D9E7-9872-4519-972C-64D772A67ABE}" type="slidenum">
              <a:rPr lang="ar-BH" smtClean="0"/>
              <a:t>‹#›</a:t>
            </a:fld>
            <a:endParaRPr lang="ar-BH"/>
          </a:p>
        </p:txBody>
      </p:sp>
    </p:spTree>
    <p:extLst>
      <p:ext uri="{BB962C8B-B14F-4D97-AF65-F5344CB8AC3E}">
        <p14:creationId xmlns:p14="http://schemas.microsoft.com/office/powerpoint/2010/main" val="455393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01F316A-B4CC-4808-9265-F898B9B24F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B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E7C6A8-6850-44EA-9ABD-5C2E54BEB9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B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CF5D7B-0004-44CE-8DD6-7B9549E08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9FEDE-7AB8-46B1-A0F7-46A250FF375A}" type="datetimeFigureOut">
              <a:rPr lang="ar-BH" smtClean="0"/>
              <a:t>10/08/1439</a:t>
            </a:fld>
            <a:endParaRPr lang="ar-B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BEA9B4-45C0-4AAE-8769-D43CA55FB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B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CB520D-8B72-481C-8E08-8B4EE9D55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6D9E7-9872-4519-972C-64D772A67ABE}" type="slidenum">
              <a:rPr lang="ar-BH" smtClean="0"/>
              <a:t>‹#›</a:t>
            </a:fld>
            <a:endParaRPr lang="ar-BH"/>
          </a:p>
        </p:txBody>
      </p:sp>
    </p:spTree>
    <p:extLst>
      <p:ext uri="{BB962C8B-B14F-4D97-AF65-F5344CB8AC3E}">
        <p14:creationId xmlns:p14="http://schemas.microsoft.com/office/powerpoint/2010/main" val="386337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70B8A-A69B-41F2-B04B-50E23CA62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B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93841C-48C5-468C-B718-EC45DB5220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B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AC7A10-0C11-4EDE-97E9-F23DD50A8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9FEDE-7AB8-46B1-A0F7-46A250FF375A}" type="datetimeFigureOut">
              <a:rPr lang="ar-BH" smtClean="0"/>
              <a:t>10/08/1439</a:t>
            </a:fld>
            <a:endParaRPr lang="ar-B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176718-635D-47FC-82FC-3B3EFCA30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B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5D4AF4-ED37-49FB-A0AC-19589325B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6D9E7-9872-4519-972C-64D772A67ABE}" type="slidenum">
              <a:rPr lang="ar-BH" smtClean="0"/>
              <a:t>‹#›</a:t>
            </a:fld>
            <a:endParaRPr lang="ar-BH"/>
          </a:p>
        </p:txBody>
      </p:sp>
    </p:spTree>
    <p:extLst>
      <p:ext uri="{BB962C8B-B14F-4D97-AF65-F5344CB8AC3E}">
        <p14:creationId xmlns:p14="http://schemas.microsoft.com/office/powerpoint/2010/main" val="2632942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F3577-2A71-4B41-ACF8-9ABD76D79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ar-B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6455AB-B3AF-4179-9FE0-4348B788BF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4E3F73-D39E-4FE1-A9B8-9B56B6C8D7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9FEDE-7AB8-46B1-A0F7-46A250FF375A}" type="datetimeFigureOut">
              <a:rPr lang="ar-BH" smtClean="0"/>
              <a:t>10/08/1439</a:t>
            </a:fld>
            <a:endParaRPr lang="ar-B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B8E72B-036A-4534-BB2E-80DFF3B6F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B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E60122-4997-4F1C-BFE7-05B3C967D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6D9E7-9872-4519-972C-64D772A67ABE}" type="slidenum">
              <a:rPr lang="ar-BH" smtClean="0"/>
              <a:t>‹#›</a:t>
            </a:fld>
            <a:endParaRPr lang="ar-BH"/>
          </a:p>
        </p:txBody>
      </p:sp>
    </p:spTree>
    <p:extLst>
      <p:ext uri="{BB962C8B-B14F-4D97-AF65-F5344CB8AC3E}">
        <p14:creationId xmlns:p14="http://schemas.microsoft.com/office/powerpoint/2010/main" val="815098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C95F59-934F-4D28-BFE6-5D5023C55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B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2F92E9-570B-4F94-9C27-DD602AA86A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B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160932-7F08-4566-BD6A-AA69625817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B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86FF89-3930-41A1-9ADE-50AD8C81C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9FEDE-7AB8-46B1-A0F7-46A250FF375A}" type="datetimeFigureOut">
              <a:rPr lang="ar-BH" smtClean="0"/>
              <a:t>10/08/1439</a:t>
            </a:fld>
            <a:endParaRPr lang="ar-B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8DC37E-A5E6-4299-96F3-B4AE0B038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B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E0957F-2171-4B67-A098-F90F844DF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6D9E7-9872-4519-972C-64D772A67ABE}" type="slidenum">
              <a:rPr lang="ar-BH" smtClean="0"/>
              <a:t>‹#›</a:t>
            </a:fld>
            <a:endParaRPr lang="ar-BH"/>
          </a:p>
        </p:txBody>
      </p:sp>
    </p:spTree>
    <p:extLst>
      <p:ext uri="{BB962C8B-B14F-4D97-AF65-F5344CB8AC3E}">
        <p14:creationId xmlns:p14="http://schemas.microsoft.com/office/powerpoint/2010/main" val="2189988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A1593F-32CA-4FDE-86AE-B1CFB5C01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B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ECC02E-F9FF-4ABF-971C-106BF5AD74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5C9A5E-2D3B-4E08-852F-DA8CF3DB50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B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498B29-3C17-4E6E-9A4D-99BEDEAD75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8467726-801B-4D12-A41C-E8262F20D0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B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2EE22C-36E7-497C-87E1-1D5F69CF7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9FEDE-7AB8-46B1-A0F7-46A250FF375A}" type="datetimeFigureOut">
              <a:rPr lang="ar-BH" smtClean="0"/>
              <a:t>10/08/1439</a:t>
            </a:fld>
            <a:endParaRPr lang="ar-B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A62BC7-6BA4-46B5-87A8-1DAAD5191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B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B39FCA-9894-4B78-A6BB-D727D6DD3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6D9E7-9872-4519-972C-64D772A67ABE}" type="slidenum">
              <a:rPr lang="ar-BH" smtClean="0"/>
              <a:t>‹#›</a:t>
            </a:fld>
            <a:endParaRPr lang="ar-BH"/>
          </a:p>
        </p:txBody>
      </p:sp>
    </p:spTree>
    <p:extLst>
      <p:ext uri="{BB962C8B-B14F-4D97-AF65-F5344CB8AC3E}">
        <p14:creationId xmlns:p14="http://schemas.microsoft.com/office/powerpoint/2010/main" val="2435449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D212B-90A3-4BB9-A49C-E6B415860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B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DB241C-35DC-4B74-B5BD-D40C0862E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9FEDE-7AB8-46B1-A0F7-46A250FF375A}" type="datetimeFigureOut">
              <a:rPr lang="ar-BH" smtClean="0"/>
              <a:t>10/08/1439</a:t>
            </a:fld>
            <a:endParaRPr lang="ar-B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038364-2B59-4957-A6A8-DAD920DD6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B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9BA2B9-9224-4DE1-A6E4-3EE422789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6D9E7-9872-4519-972C-64D772A67ABE}" type="slidenum">
              <a:rPr lang="ar-BH" smtClean="0"/>
              <a:t>‹#›</a:t>
            </a:fld>
            <a:endParaRPr lang="ar-BH"/>
          </a:p>
        </p:txBody>
      </p:sp>
    </p:spTree>
    <p:extLst>
      <p:ext uri="{BB962C8B-B14F-4D97-AF65-F5344CB8AC3E}">
        <p14:creationId xmlns:p14="http://schemas.microsoft.com/office/powerpoint/2010/main" val="229080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A361FF-A29E-40D0-8EEA-1C7E5BB319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9FEDE-7AB8-46B1-A0F7-46A250FF375A}" type="datetimeFigureOut">
              <a:rPr lang="ar-BH" smtClean="0"/>
              <a:t>10/08/1439</a:t>
            </a:fld>
            <a:endParaRPr lang="ar-B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BFA2CC0-44BF-48E1-8143-F64455194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B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208194-E3E0-4D33-9356-ADF9C9D31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6D9E7-9872-4519-972C-64D772A67ABE}" type="slidenum">
              <a:rPr lang="ar-BH" smtClean="0"/>
              <a:t>‹#›</a:t>
            </a:fld>
            <a:endParaRPr lang="ar-BH"/>
          </a:p>
        </p:txBody>
      </p:sp>
    </p:spTree>
    <p:extLst>
      <p:ext uri="{BB962C8B-B14F-4D97-AF65-F5344CB8AC3E}">
        <p14:creationId xmlns:p14="http://schemas.microsoft.com/office/powerpoint/2010/main" val="4190222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3E59D-D120-47CC-82DC-A9758996B4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B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4FF483-591A-4449-8BE0-C1B4F27F37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B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1448F2-5591-4793-A56A-9855515161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2442B5-E871-449F-9E4B-36DDA991D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9FEDE-7AB8-46B1-A0F7-46A250FF375A}" type="datetimeFigureOut">
              <a:rPr lang="ar-BH" smtClean="0"/>
              <a:t>10/08/1439</a:t>
            </a:fld>
            <a:endParaRPr lang="ar-B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958D69-1603-4E70-8830-E638C948B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B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84EFC0-9EC2-4F9D-8529-33594FD3E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6D9E7-9872-4519-972C-64D772A67ABE}" type="slidenum">
              <a:rPr lang="ar-BH" smtClean="0"/>
              <a:t>‹#›</a:t>
            </a:fld>
            <a:endParaRPr lang="ar-BH"/>
          </a:p>
        </p:txBody>
      </p:sp>
    </p:spTree>
    <p:extLst>
      <p:ext uri="{BB962C8B-B14F-4D97-AF65-F5344CB8AC3E}">
        <p14:creationId xmlns:p14="http://schemas.microsoft.com/office/powerpoint/2010/main" val="1041910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5B7067-4A62-4779-93B3-2EBBBCDF7A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B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C190F51-250B-489E-B84F-40696FFE19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B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5D8200-A8CC-4AD0-8496-C2C8A79295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DB2AE3-5A58-46F7-9D12-FDA22E59B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9FEDE-7AB8-46B1-A0F7-46A250FF375A}" type="datetimeFigureOut">
              <a:rPr lang="ar-BH" smtClean="0"/>
              <a:t>10/08/1439</a:t>
            </a:fld>
            <a:endParaRPr lang="ar-B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A857D8-E58B-46FE-9398-1D9F17549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B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9AA0A1-F8C6-4735-8A18-15C56BF19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6D9E7-9872-4519-972C-64D772A67ABE}" type="slidenum">
              <a:rPr lang="ar-BH" smtClean="0"/>
              <a:t>‹#›</a:t>
            </a:fld>
            <a:endParaRPr lang="ar-BH"/>
          </a:p>
        </p:txBody>
      </p:sp>
    </p:spTree>
    <p:extLst>
      <p:ext uri="{BB962C8B-B14F-4D97-AF65-F5344CB8AC3E}">
        <p14:creationId xmlns:p14="http://schemas.microsoft.com/office/powerpoint/2010/main" val="1847260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67EDCE-14FB-4585-A7FF-C658938FC9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ar-B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DC8D13-DA2D-4A3F-AC7B-416ACAF50A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B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CFFDF0-1FAB-4458-ADF2-BEAC7A7595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9FEDE-7AB8-46B1-A0F7-46A250FF375A}" type="datetimeFigureOut">
              <a:rPr lang="ar-BH" smtClean="0"/>
              <a:t>10/08/1439</a:t>
            </a:fld>
            <a:endParaRPr lang="ar-B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73618B-2FB0-498A-A518-7CD25BF5C0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B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013E25-BE42-41DA-AF92-DF340BC2A1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F6D9E7-9872-4519-972C-64D772A67ABE}" type="slidenum">
              <a:rPr lang="ar-BH" smtClean="0"/>
              <a:t>‹#›</a:t>
            </a:fld>
            <a:endParaRPr lang="ar-BH"/>
          </a:p>
        </p:txBody>
      </p:sp>
    </p:spTree>
    <p:extLst>
      <p:ext uri="{BB962C8B-B14F-4D97-AF65-F5344CB8AC3E}">
        <p14:creationId xmlns:p14="http://schemas.microsoft.com/office/powerpoint/2010/main" val="2485109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B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0785E9-9B21-47B0-BC29-92FA9E43E1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94339" y="814107"/>
            <a:ext cx="9144000" cy="1086265"/>
          </a:xfrm>
        </p:spPr>
        <p:txBody>
          <a:bodyPr/>
          <a:lstStyle/>
          <a:p>
            <a:r>
              <a:rPr lang="ar-BH" dirty="0"/>
              <a:t>الضوء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35180B-56AB-4BD8-A652-78F277DB57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74167" y="2997128"/>
            <a:ext cx="9144000" cy="1655762"/>
          </a:xfrm>
        </p:spPr>
        <p:txBody>
          <a:bodyPr>
            <a:normAutofit/>
          </a:bodyPr>
          <a:lstStyle/>
          <a:p>
            <a:pPr algn="r"/>
            <a:r>
              <a:rPr lang="ar-BH" sz="3600" b="1" dirty="0"/>
              <a:t>الصف: </a:t>
            </a:r>
            <a:r>
              <a:rPr lang="ar-BH" sz="3600" dirty="0"/>
              <a:t>الخامس الابتدائي.</a:t>
            </a:r>
          </a:p>
          <a:p>
            <a:pPr algn="r"/>
            <a:r>
              <a:rPr lang="ar-BH" sz="3600" b="1" dirty="0"/>
              <a:t>إعداد: </a:t>
            </a:r>
            <a:r>
              <a:rPr lang="ar-BH" sz="3600" dirty="0"/>
              <a:t>يحيى حسين جعفر.</a:t>
            </a:r>
          </a:p>
        </p:txBody>
      </p:sp>
      <p:pic>
        <p:nvPicPr>
          <p:cNvPr id="1026" name="Picture 2" descr="ÙØªÙØ¬Ø© Ø¨Ø­Ø« Ø§ÙØµÙØ± Ø¹Ù Ø§ÙØ¶ÙØ¡">
            <a:extLst>
              <a:ext uri="{FF2B5EF4-FFF2-40B4-BE49-F238E27FC236}">
                <a16:creationId xmlns:a16="http://schemas.microsoft.com/office/drawing/2014/main" id="{21930BC3-B869-46A9-B498-89A7CA8856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4674" y="2811668"/>
            <a:ext cx="5501493" cy="3095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50851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B29F94-29E7-4928-99B9-C05B478376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BH" dirty="0"/>
              <a:t>أيهما يتحرك أسرع كرة حديدية تقذف في الهواء أم كرة حديدية ؟ لماذا؟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3074C800-2292-4FDB-A0A5-DC8AAA268C1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63883" y="2043905"/>
            <a:ext cx="8955699" cy="3906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32699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0AAB6F-9594-490E-A4BF-38356A131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BH" dirty="0"/>
              <a:t>هل يتحرك الهواء في الفراغ أسرع من الماء والزجاج؟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9D028E-1EA2-4D64-B310-B9DCD7E33F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endParaRPr lang="ar-BH" dirty="0"/>
          </a:p>
        </p:txBody>
      </p:sp>
    </p:spTree>
    <p:extLst>
      <p:ext uri="{BB962C8B-B14F-4D97-AF65-F5344CB8AC3E}">
        <p14:creationId xmlns:p14="http://schemas.microsoft.com/office/powerpoint/2010/main" val="35313131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EFC9B-2101-4F90-8F24-DBE0AFB41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BH" dirty="0"/>
              <a:t>ما هو انعكاس الضوء؟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77B7F9-4A35-44A5-833F-D51F70D182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endParaRPr lang="ar-BH" dirty="0"/>
          </a:p>
        </p:txBody>
      </p:sp>
    </p:spTree>
    <p:extLst>
      <p:ext uri="{BB962C8B-B14F-4D97-AF65-F5344CB8AC3E}">
        <p14:creationId xmlns:p14="http://schemas.microsoft.com/office/powerpoint/2010/main" val="31026418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EFC9B-2101-4F90-8F24-DBE0AFB41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BH" dirty="0"/>
              <a:t>ما هو انعكاس الضوء؟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77B7F9-4A35-44A5-833F-D51F70D182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>
              <a:buNone/>
            </a:pPr>
            <a:r>
              <a:rPr lang="ar-BH" sz="4800" dirty="0"/>
              <a:t>هو ارتداد الضوء عن السطوح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0131701-81CF-4314-AC01-282FA63F48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040" y="2597850"/>
            <a:ext cx="4587314" cy="3579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68478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9038AD-B301-4066-AA33-A36A58331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BH" dirty="0"/>
              <a:t>اعكس الضوء على أحد هذه النقاط :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E144EAE5-A7D6-42D4-AEB1-DD18176236D0}"/>
              </a:ext>
            </a:extLst>
          </p:cNvPr>
          <p:cNvSpPr/>
          <p:nvPr/>
        </p:nvSpPr>
        <p:spPr>
          <a:xfrm>
            <a:off x="1409700" y="3149600"/>
            <a:ext cx="3556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9DA383D-5ACC-4E57-AC12-8110F0CC395F}"/>
              </a:ext>
            </a:extLst>
          </p:cNvPr>
          <p:cNvSpPr/>
          <p:nvPr/>
        </p:nvSpPr>
        <p:spPr>
          <a:xfrm>
            <a:off x="3810000" y="3149600"/>
            <a:ext cx="3556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1431297-E310-4134-A0C9-C8AC1B20CF49}"/>
              </a:ext>
            </a:extLst>
          </p:cNvPr>
          <p:cNvSpPr/>
          <p:nvPr/>
        </p:nvSpPr>
        <p:spPr>
          <a:xfrm>
            <a:off x="6464300" y="3149600"/>
            <a:ext cx="3556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273AADF-CDAE-44B1-94C2-B66EE26AA9BF}"/>
              </a:ext>
            </a:extLst>
          </p:cNvPr>
          <p:cNvSpPr/>
          <p:nvPr/>
        </p:nvSpPr>
        <p:spPr>
          <a:xfrm>
            <a:off x="8610600" y="3149600"/>
            <a:ext cx="3556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FAD54937-D68C-450C-B1D8-ED1A24D7EF4F}"/>
              </a:ext>
            </a:extLst>
          </p:cNvPr>
          <p:cNvSpPr/>
          <p:nvPr/>
        </p:nvSpPr>
        <p:spPr>
          <a:xfrm>
            <a:off x="10579100" y="3149600"/>
            <a:ext cx="3556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</p:spTree>
    <p:extLst>
      <p:ext uri="{BB962C8B-B14F-4D97-AF65-F5344CB8AC3E}">
        <p14:creationId xmlns:p14="http://schemas.microsoft.com/office/powerpoint/2010/main" val="41638865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4CB9B6-8B04-4D33-80B0-54CDC2D28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BH" dirty="0"/>
              <a:t>ما هو انكسار الضوء؟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16CE00-0B25-4A4C-BC00-BE243A3434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endParaRPr lang="en-US" dirty="0"/>
          </a:p>
          <a:p>
            <a:pPr marL="0" indent="0" algn="r">
              <a:buNone/>
            </a:pPr>
            <a:endParaRPr lang="ar-BH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2B49D1-A253-453E-9906-1734ACEBB7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7600" y="488949"/>
            <a:ext cx="3429000" cy="5577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07834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4CB9B6-8B04-4D33-80B0-54CDC2D28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BH" dirty="0"/>
              <a:t>ما هو انكسار الضوء؟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16CE00-0B25-4A4C-BC00-BE243A3434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7600" y="1814512"/>
            <a:ext cx="10515600" cy="4351338"/>
          </a:xfrm>
        </p:spPr>
        <p:txBody>
          <a:bodyPr/>
          <a:lstStyle/>
          <a:p>
            <a:pPr marL="0" indent="0" algn="r">
              <a:buNone/>
            </a:pPr>
            <a:r>
              <a:rPr lang="ar-BH" sz="4800" dirty="0"/>
              <a:t>هو انحراف الضوء عن مساره  </a:t>
            </a:r>
            <a:endParaRPr lang="en-US" sz="4800" dirty="0"/>
          </a:p>
          <a:p>
            <a:pPr marL="0" indent="0" algn="r">
              <a:buNone/>
            </a:pPr>
            <a:endParaRPr lang="en-US" dirty="0"/>
          </a:p>
          <a:p>
            <a:pPr marL="0" indent="0" algn="r">
              <a:buNone/>
            </a:pPr>
            <a:endParaRPr lang="ar-BH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2B49D1-A253-453E-9906-1734ACEBB7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7600" y="488949"/>
            <a:ext cx="3429000" cy="5577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17102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8E82B-1C09-41BB-B710-AED8C5CE5C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BH" dirty="0"/>
              <a:t>التقويم: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D5E05C-7B54-48D4-9B0F-449D5F078A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endParaRPr lang="ar-BH" dirty="0"/>
          </a:p>
        </p:txBody>
      </p:sp>
    </p:spTree>
    <p:extLst>
      <p:ext uri="{BB962C8B-B14F-4D97-AF65-F5344CB8AC3E}">
        <p14:creationId xmlns:p14="http://schemas.microsoft.com/office/powerpoint/2010/main" val="21423694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3F6B25-9261-464B-834C-A6D197541A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100" y="738188"/>
            <a:ext cx="10515600" cy="44862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ar-BH" sz="6600" dirty="0"/>
              <a:t>كم تبلغ سرعة الضوء؟</a:t>
            </a:r>
          </a:p>
          <a:p>
            <a:pPr marL="0" indent="0" algn="ctr">
              <a:buNone/>
            </a:pPr>
            <a:endParaRPr lang="ar-BH" sz="6600" dirty="0"/>
          </a:p>
          <a:p>
            <a:pPr marL="0" indent="0" algn="r" rtl="1">
              <a:buNone/>
            </a:pPr>
            <a:r>
              <a:rPr lang="ar-BH" sz="4000" dirty="0"/>
              <a:t>1- 300000 كم/ث</a:t>
            </a:r>
          </a:p>
          <a:p>
            <a:pPr marL="0" indent="0" algn="r" rtl="1">
              <a:buNone/>
            </a:pPr>
            <a:r>
              <a:rPr lang="ar-BH" sz="4000" dirty="0"/>
              <a:t>2- 30000 كم/ ث</a:t>
            </a:r>
          </a:p>
          <a:p>
            <a:pPr marL="0" indent="0" algn="r" rtl="1">
              <a:buNone/>
            </a:pPr>
            <a:r>
              <a:rPr lang="ar-BH" sz="4000" dirty="0"/>
              <a:t>3- 3000 كم/ث</a:t>
            </a:r>
          </a:p>
        </p:txBody>
      </p:sp>
    </p:spTree>
    <p:extLst>
      <p:ext uri="{BB962C8B-B14F-4D97-AF65-F5344CB8AC3E}">
        <p14:creationId xmlns:p14="http://schemas.microsoft.com/office/powerpoint/2010/main" val="7243896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3F6B25-9261-464B-834C-A6D197541A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100" y="738188"/>
            <a:ext cx="10515600" cy="448627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ar-BH" sz="6600" dirty="0"/>
              <a:t>تسيير خطوط الضوء </a:t>
            </a:r>
          </a:p>
          <a:p>
            <a:pPr marL="0" indent="0" algn="ctr">
              <a:buNone/>
            </a:pPr>
            <a:endParaRPr lang="ar-BH" sz="6600" dirty="0"/>
          </a:p>
          <a:p>
            <a:pPr marL="0" indent="0" algn="r" rtl="1">
              <a:buNone/>
            </a:pPr>
            <a:r>
              <a:rPr lang="ar-BH" sz="4000" dirty="0"/>
              <a:t>1- بشكل منحني</a:t>
            </a:r>
          </a:p>
          <a:p>
            <a:pPr marL="0" indent="0" algn="r" rtl="1">
              <a:buNone/>
            </a:pPr>
            <a:r>
              <a:rPr lang="ar-BH" sz="4000" dirty="0"/>
              <a:t>2- بشكل مستقيم</a:t>
            </a:r>
          </a:p>
          <a:p>
            <a:pPr marL="0" indent="0" algn="r" rtl="1">
              <a:buNone/>
            </a:pPr>
            <a:r>
              <a:rPr lang="ar-BH" sz="4000" dirty="0"/>
              <a:t>3- بشكل حاد </a:t>
            </a:r>
          </a:p>
          <a:p>
            <a:pPr marL="0" indent="0" algn="r" rtl="1">
              <a:buNone/>
            </a:pPr>
            <a:r>
              <a:rPr lang="ar-BH" sz="4000" dirty="0"/>
              <a:t>4- بشكل منفرج</a:t>
            </a:r>
          </a:p>
        </p:txBody>
      </p:sp>
    </p:spTree>
    <p:extLst>
      <p:ext uri="{BB962C8B-B14F-4D97-AF65-F5344CB8AC3E}">
        <p14:creationId xmlns:p14="http://schemas.microsoft.com/office/powerpoint/2010/main" val="2340226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00073-7501-4547-86E2-69589BB46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BH" dirty="0"/>
              <a:t>الأهداف: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D26BAC-32F9-425D-9CC9-EF8A677241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BH" sz="3600" dirty="0"/>
              <a:t>أن يحدد الطالب خواص الضوء بشكل صحيح.</a:t>
            </a:r>
          </a:p>
          <a:p>
            <a:pPr marL="0" indent="0" algn="r" rtl="1">
              <a:buNone/>
            </a:pPr>
            <a:r>
              <a:rPr lang="ar-BH" sz="3600" dirty="0"/>
              <a:t>أن يفرق الطالب بين الأجسام المعتمة، الأجسام الشفافة والأجسام شبه الشفافة</a:t>
            </a:r>
            <a:r>
              <a:rPr lang="ar-BH" dirty="0"/>
              <a:t>.</a:t>
            </a:r>
          </a:p>
          <a:p>
            <a:pPr marL="0" indent="0" algn="r" rtl="1">
              <a:buNone/>
            </a:pPr>
            <a:endParaRPr lang="ar-BH" dirty="0"/>
          </a:p>
          <a:p>
            <a:pPr marL="0" indent="0" algn="r" rtl="1">
              <a:buNone/>
            </a:pPr>
            <a:endParaRPr lang="ar-BH" dirty="0"/>
          </a:p>
          <a:p>
            <a:pPr marL="0" indent="0" algn="r" rtl="1">
              <a:buNone/>
            </a:pPr>
            <a:endParaRPr lang="ar-BH" dirty="0"/>
          </a:p>
        </p:txBody>
      </p:sp>
    </p:spTree>
    <p:extLst>
      <p:ext uri="{BB962C8B-B14F-4D97-AF65-F5344CB8AC3E}">
        <p14:creationId xmlns:p14="http://schemas.microsoft.com/office/powerpoint/2010/main" val="19486486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0CF71-1AC6-43CA-9860-6361DF66F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BH" dirty="0"/>
              <a:t>انحراف الضوء عن مساره </a:t>
            </a:r>
            <a:r>
              <a:rPr lang="en-US" dirty="0"/>
              <a:t>……………..</a:t>
            </a:r>
            <a:endParaRPr lang="ar-B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D06F5D-07CC-4432-B960-D18AE6ADFF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pPr marL="0" indent="0" algn="r">
              <a:buNone/>
            </a:pPr>
            <a:endParaRPr lang="ar-BH" dirty="0"/>
          </a:p>
          <a:p>
            <a:pPr marL="0" indent="0" algn="r">
              <a:buNone/>
            </a:pPr>
            <a:r>
              <a:rPr lang="ar-BH" sz="4400" dirty="0"/>
              <a:t>1- انعكاس الضوء</a:t>
            </a:r>
          </a:p>
          <a:p>
            <a:pPr marL="0" indent="0" algn="r">
              <a:buNone/>
            </a:pPr>
            <a:r>
              <a:rPr lang="ar-BH" sz="4400" dirty="0"/>
              <a:t>2- انحراف الضوء</a:t>
            </a:r>
          </a:p>
          <a:p>
            <a:pPr marL="0" indent="0" algn="r">
              <a:buNone/>
            </a:pPr>
            <a:r>
              <a:rPr lang="ar-BH" sz="4400" dirty="0"/>
              <a:t>3- انكسار الضوء</a:t>
            </a:r>
          </a:p>
          <a:p>
            <a:pPr marL="0" indent="0" algn="r">
              <a:buNone/>
            </a:pPr>
            <a:r>
              <a:rPr lang="ar-BH" sz="4400" dirty="0"/>
              <a:t>4- حيود الضوء</a:t>
            </a:r>
          </a:p>
        </p:txBody>
      </p:sp>
    </p:spTree>
    <p:extLst>
      <p:ext uri="{BB962C8B-B14F-4D97-AF65-F5344CB8AC3E}">
        <p14:creationId xmlns:p14="http://schemas.microsoft.com/office/powerpoint/2010/main" val="16386289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0CF71-1AC6-43CA-9860-6361DF66F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BH" dirty="0"/>
              <a:t>هو ارتداد الضوء عن السطوح..............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D06F5D-07CC-4432-B960-D18AE6ADFF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pPr marL="0" indent="0" algn="r">
              <a:buNone/>
            </a:pPr>
            <a:endParaRPr lang="ar-BH" dirty="0"/>
          </a:p>
          <a:p>
            <a:pPr marL="0" indent="0" algn="r">
              <a:buNone/>
            </a:pPr>
            <a:r>
              <a:rPr lang="ar-BH" sz="4400" dirty="0"/>
              <a:t>1- انعكاس الضوء</a:t>
            </a:r>
          </a:p>
          <a:p>
            <a:pPr marL="0" indent="0" algn="r">
              <a:buNone/>
            </a:pPr>
            <a:r>
              <a:rPr lang="ar-BH" sz="4400" dirty="0"/>
              <a:t>2- انحراف الضوء</a:t>
            </a:r>
          </a:p>
          <a:p>
            <a:pPr marL="0" indent="0" algn="r">
              <a:buNone/>
            </a:pPr>
            <a:r>
              <a:rPr lang="ar-BH" sz="4400" dirty="0"/>
              <a:t>3- انكسار الضوء</a:t>
            </a:r>
          </a:p>
          <a:p>
            <a:pPr marL="0" indent="0" algn="r">
              <a:buNone/>
            </a:pPr>
            <a:r>
              <a:rPr lang="ar-BH" sz="4400" dirty="0"/>
              <a:t>4- حيود الضوء</a:t>
            </a:r>
          </a:p>
        </p:txBody>
      </p:sp>
    </p:spTree>
    <p:extLst>
      <p:ext uri="{BB962C8B-B14F-4D97-AF65-F5344CB8AC3E}">
        <p14:creationId xmlns:p14="http://schemas.microsoft.com/office/powerpoint/2010/main" val="10327481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D85101-3A7E-4FC5-AC45-86AEFC93D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BH" dirty="0"/>
              <a:t>كل العبارات التالية صحيحة عن الضوء ماعدا...........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5563E-766E-4873-B831-A196FAC7FE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endParaRPr lang="ar-BH" dirty="0"/>
          </a:p>
          <a:p>
            <a:pPr marL="0" indent="0" algn="r" rtl="1">
              <a:buNone/>
            </a:pPr>
            <a:r>
              <a:rPr lang="ar-BH" dirty="0"/>
              <a:t>1- الضوء لا يحتاج إلى وسط مادي للعبور خلاله</a:t>
            </a:r>
          </a:p>
          <a:p>
            <a:pPr marL="0" indent="0" algn="r" rtl="1">
              <a:buNone/>
            </a:pPr>
            <a:r>
              <a:rPr lang="ar-BH" dirty="0"/>
              <a:t>2- الضوء يعبر من خلال الماء</a:t>
            </a:r>
          </a:p>
          <a:p>
            <a:pPr marL="0" indent="0" algn="r" rtl="1">
              <a:buNone/>
            </a:pPr>
            <a:r>
              <a:rPr lang="ar-BH" dirty="0"/>
              <a:t>3- الضوء يعبر من خلال الأجسام المعتمة</a:t>
            </a:r>
          </a:p>
          <a:p>
            <a:pPr marL="0" indent="0" algn="r" rtl="1">
              <a:buNone/>
            </a:pPr>
            <a:r>
              <a:rPr lang="ar-BH" dirty="0"/>
              <a:t>4- الضوء يعبر خلال الهواء</a:t>
            </a:r>
          </a:p>
        </p:txBody>
      </p:sp>
    </p:spTree>
    <p:extLst>
      <p:ext uri="{BB962C8B-B14F-4D97-AF65-F5344CB8AC3E}">
        <p14:creationId xmlns:p14="http://schemas.microsoft.com/office/powerpoint/2010/main" val="18491481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F3284-5B3E-44F9-8D9D-94B7481863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BH" dirty="0"/>
              <a:t>تكون سرعة الضوء أكبر في...........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F31BE7-6A03-4D37-8F98-86DE73B45F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>
              <a:buNone/>
            </a:pPr>
            <a:r>
              <a:rPr lang="ar-BH" sz="4800" dirty="0"/>
              <a:t>1- الفراغ</a:t>
            </a:r>
          </a:p>
          <a:p>
            <a:pPr marL="0" indent="0" algn="r">
              <a:buNone/>
            </a:pPr>
            <a:r>
              <a:rPr lang="ar-BH" sz="4800" dirty="0"/>
              <a:t>2- الهواء</a:t>
            </a:r>
          </a:p>
          <a:p>
            <a:pPr marL="0" indent="0" algn="r">
              <a:buNone/>
            </a:pPr>
            <a:r>
              <a:rPr lang="ar-BH" sz="4800" dirty="0"/>
              <a:t>3- الماء</a:t>
            </a:r>
          </a:p>
          <a:p>
            <a:pPr marL="0" indent="0" algn="r">
              <a:buNone/>
            </a:pPr>
            <a:r>
              <a:rPr lang="ar-BH" sz="4800" dirty="0"/>
              <a:t>4- الزجاج </a:t>
            </a:r>
          </a:p>
        </p:txBody>
      </p:sp>
    </p:spTree>
    <p:extLst>
      <p:ext uri="{BB962C8B-B14F-4D97-AF65-F5344CB8AC3E}">
        <p14:creationId xmlns:p14="http://schemas.microsoft.com/office/powerpoint/2010/main" val="38427917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1C925F-F41A-43B7-A3F4-FEBCA6D063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BH" dirty="0"/>
              <a:t>الهدف: أن يفرق الطالب بين الأجسام المعتمة والشفافة و وشبه الشفافة.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B3A68F60-738F-4DCF-8F96-3219A6607BA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8515349" y="2064407"/>
            <a:ext cx="3143252" cy="358312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1757EEF-6BCD-44D3-9028-7F95A542315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3074" y="2235233"/>
            <a:ext cx="3273425" cy="341229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746304D-41A7-4453-A494-4787530E5C8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0075" y="2504281"/>
            <a:ext cx="2914650" cy="3143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07841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F9607A-BE42-4C5F-A6AD-6494CA30D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BH" dirty="0"/>
              <a:t>الفرق بين الأجسام المعتمة والشفافة وشبه الشفافة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792412-9A62-43FC-8A77-840886212B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ar-BH" b="1" dirty="0"/>
              <a:t>الأجسام المعتمة: </a:t>
            </a:r>
            <a:r>
              <a:rPr lang="ar-BH" dirty="0"/>
              <a:t>هو جسم لا ينفذ الضوء من خلاله</a:t>
            </a:r>
          </a:p>
          <a:p>
            <a:pPr marL="0" indent="0" algn="r">
              <a:buNone/>
            </a:pPr>
            <a:endParaRPr lang="ar-BH" dirty="0"/>
          </a:p>
          <a:p>
            <a:pPr marL="0" indent="0" algn="r">
              <a:buNone/>
            </a:pPr>
            <a:r>
              <a:rPr lang="ar-BH" b="1" dirty="0"/>
              <a:t>الأجسام الشفافة: </a:t>
            </a:r>
            <a:r>
              <a:rPr lang="ar-BH" dirty="0"/>
              <a:t>هي أجسام تسمح بنفاذ معظم الأشعة الضوئية من خلالها</a:t>
            </a:r>
          </a:p>
          <a:p>
            <a:pPr marL="0" indent="0" algn="r">
              <a:buNone/>
            </a:pPr>
            <a:endParaRPr lang="ar-BH" dirty="0"/>
          </a:p>
          <a:p>
            <a:pPr marL="0" indent="0" algn="r">
              <a:buNone/>
            </a:pPr>
            <a:r>
              <a:rPr lang="ar-BH" b="1" dirty="0"/>
              <a:t>الأجسام شبه الشفافة: </a:t>
            </a:r>
            <a:r>
              <a:rPr lang="ar-BH" dirty="0"/>
              <a:t>جسم يسمح بمرور جزء يسير من الضوء من خلاله</a:t>
            </a:r>
          </a:p>
        </p:txBody>
      </p:sp>
    </p:spTree>
    <p:extLst>
      <p:ext uri="{BB962C8B-B14F-4D97-AF65-F5344CB8AC3E}">
        <p14:creationId xmlns:p14="http://schemas.microsoft.com/office/powerpoint/2010/main" val="35361724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095E3-5611-466E-AF19-E2C7D0016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BH" dirty="0"/>
              <a:t>أن يفرق الطالب بين الأجسام المعتمة والشفافة وشبه الشفافة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8DE16FE-9B8F-4823-96AB-43343DA2219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1969698"/>
              </p:ext>
            </p:extLst>
          </p:nvPr>
        </p:nvGraphicFramePr>
        <p:xfrm>
          <a:off x="838200" y="1965325"/>
          <a:ext cx="10515600" cy="40233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1631913448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233410022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136106337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3443148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3200" dirty="0"/>
                        <a:t>جسم معتم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3200" dirty="0"/>
                        <a:t>جسم شفاف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3200" dirty="0"/>
                        <a:t>جسم شبه شفاف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36175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BH" sz="3200" b="1" dirty="0"/>
                        <a:t>الكتاب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42553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BH" sz="3200" b="1" dirty="0"/>
                        <a:t>الزجاج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75967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BH" sz="3200" b="1" dirty="0"/>
                        <a:t>الزجاج الملون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72901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BH" sz="2800" b="1" dirty="0"/>
                        <a:t>كيس البلاستك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17263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BH" sz="3600" b="1" dirty="0"/>
                        <a:t>الزجاج الغير</a:t>
                      </a:r>
                    </a:p>
                    <a:p>
                      <a:pPr algn="ctr" rtl="1"/>
                      <a:r>
                        <a:rPr lang="ar-BH" sz="3600" b="1" dirty="0"/>
                        <a:t>نقي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B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BH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94178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46170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5C81C9-1CEF-4442-8E14-2D06101170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BH" dirty="0"/>
              <a:t>النشاط الختامي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4C8752-39D4-48B0-8DF8-0EC23F0829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ar-BH" dirty="0"/>
          </a:p>
        </p:txBody>
      </p:sp>
    </p:spTree>
    <p:extLst>
      <p:ext uri="{BB962C8B-B14F-4D97-AF65-F5344CB8AC3E}">
        <p14:creationId xmlns:p14="http://schemas.microsoft.com/office/powerpoint/2010/main" val="124504665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3F6B25-9261-464B-834C-A6D197541A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100" y="738188"/>
            <a:ext cx="10515600" cy="44862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ar-BH" sz="6600" dirty="0"/>
              <a:t>كم تبلغ سرعة الضوء؟</a:t>
            </a:r>
          </a:p>
          <a:p>
            <a:pPr marL="0" indent="0" algn="ctr">
              <a:buNone/>
            </a:pPr>
            <a:endParaRPr lang="ar-BH" sz="6600" dirty="0"/>
          </a:p>
          <a:p>
            <a:pPr marL="0" indent="0" algn="r" rtl="1">
              <a:buNone/>
            </a:pPr>
            <a:r>
              <a:rPr lang="ar-BH" sz="4000" dirty="0"/>
              <a:t>1- 300000 كم/ث</a:t>
            </a:r>
          </a:p>
          <a:p>
            <a:pPr marL="0" indent="0" algn="r" rtl="1">
              <a:buNone/>
            </a:pPr>
            <a:r>
              <a:rPr lang="ar-BH" sz="4000" dirty="0"/>
              <a:t>2- 30000 كم/ ث</a:t>
            </a:r>
          </a:p>
          <a:p>
            <a:pPr marL="0" indent="0" algn="r" rtl="1">
              <a:buNone/>
            </a:pPr>
            <a:r>
              <a:rPr lang="ar-BH" sz="4000" dirty="0"/>
              <a:t>3- 3000 كم/ ث</a:t>
            </a:r>
          </a:p>
        </p:txBody>
      </p:sp>
    </p:spTree>
    <p:extLst>
      <p:ext uri="{BB962C8B-B14F-4D97-AF65-F5344CB8AC3E}">
        <p14:creationId xmlns:p14="http://schemas.microsoft.com/office/powerpoint/2010/main" val="151357552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3F6B25-9261-464B-834C-A6D197541A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100" y="738188"/>
            <a:ext cx="10515600" cy="448627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ar-BH" sz="6600" dirty="0"/>
              <a:t>تسيير خطوط الضوء </a:t>
            </a:r>
          </a:p>
          <a:p>
            <a:pPr marL="0" indent="0" algn="ctr">
              <a:buNone/>
            </a:pPr>
            <a:endParaRPr lang="ar-BH" sz="6600" dirty="0"/>
          </a:p>
          <a:p>
            <a:pPr marL="0" indent="0" algn="r" rtl="1">
              <a:buNone/>
            </a:pPr>
            <a:r>
              <a:rPr lang="ar-BH" sz="4000" dirty="0"/>
              <a:t>1- بشكل منحني</a:t>
            </a:r>
          </a:p>
          <a:p>
            <a:pPr marL="0" indent="0" algn="r" rtl="1">
              <a:buNone/>
            </a:pPr>
            <a:r>
              <a:rPr lang="ar-BH" sz="4000" dirty="0"/>
              <a:t>2- بشكل مستقيم</a:t>
            </a:r>
          </a:p>
          <a:p>
            <a:pPr marL="0" indent="0" algn="r" rtl="1">
              <a:buNone/>
            </a:pPr>
            <a:r>
              <a:rPr lang="ar-BH" sz="4000" dirty="0"/>
              <a:t>3- بشكل حاد </a:t>
            </a:r>
          </a:p>
          <a:p>
            <a:pPr marL="0" indent="0" algn="r" rtl="1">
              <a:buNone/>
            </a:pPr>
            <a:r>
              <a:rPr lang="ar-BH" sz="4000" dirty="0"/>
              <a:t>4- بشكل منفرج</a:t>
            </a:r>
          </a:p>
        </p:txBody>
      </p:sp>
    </p:spTree>
    <p:extLst>
      <p:ext uri="{BB962C8B-B14F-4D97-AF65-F5344CB8AC3E}">
        <p14:creationId xmlns:p14="http://schemas.microsoft.com/office/powerpoint/2010/main" val="1821283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FE3549-6150-42BA-AED2-BAC7F869C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BH" dirty="0"/>
              <a:t>ما مكونات الدرس الأساسية؟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6DDAF7-6252-4143-9361-A194D227FD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ar-BH" b="1" dirty="0">
                <a:solidFill>
                  <a:schemeClr val="accent1"/>
                </a:solidFill>
              </a:rPr>
              <a:t>1- ما الضوء؟</a:t>
            </a:r>
          </a:p>
          <a:p>
            <a:pPr marL="0" indent="0" algn="r">
              <a:buNone/>
            </a:pPr>
            <a:r>
              <a:rPr lang="ar-BH" b="1" dirty="0">
                <a:solidFill>
                  <a:schemeClr val="accent1"/>
                </a:solidFill>
              </a:rPr>
              <a:t>2- كيف يتكون الظل؟</a:t>
            </a:r>
          </a:p>
          <a:p>
            <a:pPr marL="0" indent="0" algn="r">
              <a:buNone/>
            </a:pPr>
            <a:r>
              <a:rPr lang="ar-BH" b="1" dirty="0">
                <a:solidFill>
                  <a:schemeClr val="accent1"/>
                </a:solidFill>
              </a:rPr>
              <a:t>3- كيف ينعكس الضوء؟ وكيف ينكسر؟</a:t>
            </a:r>
          </a:p>
          <a:p>
            <a:pPr marL="0" indent="0" algn="r">
              <a:buNone/>
            </a:pPr>
            <a:r>
              <a:rPr lang="ar-BH" b="1" dirty="0">
                <a:solidFill>
                  <a:schemeClr val="accent1"/>
                </a:solidFill>
              </a:rPr>
              <a:t>4- لماذا نرى الألوان؟</a:t>
            </a:r>
          </a:p>
        </p:txBody>
      </p:sp>
    </p:spTree>
    <p:extLst>
      <p:ext uri="{BB962C8B-B14F-4D97-AF65-F5344CB8AC3E}">
        <p14:creationId xmlns:p14="http://schemas.microsoft.com/office/powerpoint/2010/main" val="4045029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B0D6B-ED62-42F6-A026-C77138DB3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BH" dirty="0"/>
              <a:t>يعتبر كيس البلاستيك:...........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130111-9C11-4DF5-B55A-6B79C1403D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endParaRPr lang="ar-BH" dirty="0"/>
          </a:p>
          <a:p>
            <a:pPr marL="0" indent="0" algn="r">
              <a:buNone/>
            </a:pPr>
            <a:r>
              <a:rPr lang="ar-BH" dirty="0"/>
              <a:t>1- جسم معتم</a:t>
            </a:r>
          </a:p>
          <a:p>
            <a:pPr marL="0" indent="0" algn="r">
              <a:buNone/>
            </a:pPr>
            <a:r>
              <a:rPr lang="ar-BH" dirty="0"/>
              <a:t>2- جسم شبه شفاف</a:t>
            </a:r>
          </a:p>
          <a:p>
            <a:pPr marL="0" indent="0" algn="r">
              <a:buNone/>
            </a:pPr>
            <a:r>
              <a:rPr lang="ar-BH" dirty="0"/>
              <a:t>3- جسم شفاف</a:t>
            </a:r>
          </a:p>
          <a:p>
            <a:pPr marL="0" indent="0" algn="r">
              <a:buNone/>
            </a:pPr>
            <a:r>
              <a:rPr lang="ar-BH" dirty="0"/>
              <a:t>4- جسم مضيء</a:t>
            </a:r>
          </a:p>
          <a:p>
            <a:pPr marL="0" indent="0" algn="r">
              <a:buNone/>
            </a:pPr>
            <a:endParaRPr lang="ar-BH" dirty="0"/>
          </a:p>
        </p:txBody>
      </p:sp>
    </p:spTree>
    <p:extLst>
      <p:ext uri="{BB962C8B-B14F-4D97-AF65-F5344CB8AC3E}">
        <p14:creationId xmlns:p14="http://schemas.microsoft.com/office/powerpoint/2010/main" val="1789462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0CF71-1AC6-43CA-9860-6361DF66F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BH" dirty="0"/>
              <a:t>انحراف الضوء عن مساره </a:t>
            </a:r>
            <a:r>
              <a:rPr lang="en-US" dirty="0"/>
              <a:t>……………..</a:t>
            </a:r>
            <a:endParaRPr lang="ar-B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D06F5D-07CC-4432-B960-D18AE6ADFF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pPr marL="0" indent="0" algn="r">
              <a:buNone/>
            </a:pPr>
            <a:endParaRPr lang="ar-BH" dirty="0"/>
          </a:p>
          <a:p>
            <a:pPr marL="0" indent="0" algn="r">
              <a:buNone/>
            </a:pPr>
            <a:r>
              <a:rPr lang="ar-BH" sz="4400" dirty="0"/>
              <a:t>1- انعكاس الضوء</a:t>
            </a:r>
          </a:p>
          <a:p>
            <a:pPr marL="0" indent="0" algn="r">
              <a:buNone/>
            </a:pPr>
            <a:r>
              <a:rPr lang="ar-BH" sz="4400" dirty="0"/>
              <a:t>2- انحراف الضوء</a:t>
            </a:r>
          </a:p>
          <a:p>
            <a:pPr marL="0" indent="0" algn="r">
              <a:buNone/>
            </a:pPr>
            <a:r>
              <a:rPr lang="ar-BH" sz="4400" dirty="0"/>
              <a:t>3- انكسار الضوء</a:t>
            </a:r>
          </a:p>
          <a:p>
            <a:pPr marL="0" indent="0" algn="r">
              <a:buNone/>
            </a:pPr>
            <a:r>
              <a:rPr lang="ar-BH" sz="4400" dirty="0"/>
              <a:t>4- حيود الضوء</a:t>
            </a:r>
          </a:p>
        </p:txBody>
      </p:sp>
    </p:spTree>
    <p:extLst>
      <p:ext uri="{BB962C8B-B14F-4D97-AF65-F5344CB8AC3E}">
        <p14:creationId xmlns:p14="http://schemas.microsoft.com/office/powerpoint/2010/main" val="164732146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B0D6B-ED62-42F6-A026-C77138DB3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BH" dirty="0"/>
              <a:t>يعتبر الخشب جسم :...........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130111-9C11-4DF5-B55A-6B79C1403D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endParaRPr lang="ar-BH" dirty="0"/>
          </a:p>
          <a:p>
            <a:pPr marL="0" indent="0" algn="r">
              <a:buNone/>
            </a:pPr>
            <a:r>
              <a:rPr lang="ar-BH" dirty="0"/>
              <a:t>1- جسم معتم</a:t>
            </a:r>
          </a:p>
          <a:p>
            <a:pPr marL="0" indent="0" algn="r">
              <a:buNone/>
            </a:pPr>
            <a:r>
              <a:rPr lang="ar-BH" dirty="0"/>
              <a:t>2- جسم شبه شفاف</a:t>
            </a:r>
          </a:p>
          <a:p>
            <a:pPr marL="0" indent="0" algn="r">
              <a:buNone/>
            </a:pPr>
            <a:r>
              <a:rPr lang="ar-BH" dirty="0"/>
              <a:t>3- جسم شفاف</a:t>
            </a:r>
          </a:p>
          <a:p>
            <a:pPr marL="0" indent="0" algn="r">
              <a:buNone/>
            </a:pPr>
            <a:r>
              <a:rPr lang="ar-BH" dirty="0"/>
              <a:t>4- جسم مضيء</a:t>
            </a:r>
          </a:p>
          <a:p>
            <a:pPr marL="0" indent="0" algn="r">
              <a:buNone/>
            </a:pPr>
            <a:endParaRPr lang="ar-BH" dirty="0"/>
          </a:p>
        </p:txBody>
      </p:sp>
    </p:spTree>
    <p:extLst>
      <p:ext uri="{BB962C8B-B14F-4D97-AF65-F5344CB8AC3E}">
        <p14:creationId xmlns:p14="http://schemas.microsoft.com/office/powerpoint/2010/main" val="218426840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B0D6B-ED62-42F6-A026-C77138DB3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BH" dirty="0"/>
              <a:t>يعتبر المصباح جسم :...........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130111-9C11-4DF5-B55A-6B79C1403D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endParaRPr lang="ar-BH" dirty="0"/>
          </a:p>
          <a:p>
            <a:pPr marL="0" indent="0" algn="r">
              <a:buNone/>
            </a:pPr>
            <a:r>
              <a:rPr lang="ar-BH" dirty="0"/>
              <a:t>1- جسم معتم</a:t>
            </a:r>
          </a:p>
          <a:p>
            <a:pPr marL="0" indent="0" algn="r">
              <a:buNone/>
            </a:pPr>
            <a:r>
              <a:rPr lang="ar-BH" dirty="0"/>
              <a:t>2- جسم شبه شفاف</a:t>
            </a:r>
          </a:p>
          <a:p>
            <a:pPr marL="0" indent="0" algn="r">
              <a:buNone/>
            </a:pPr>
            <a:r>
              <a:rPr lang="ar-BH" dirty="0"/>
              <a:t>3- جسم شفاف</a:t>
            </a:r>
          </a:p>
          <a:p>
            <a:pPr marL="0" indent="0" algn="r">
              <a:buNone/>
            </a:pPr>
            <a:r>
              <a:rPr lang="ar-BH" dirty="0"/>
              <a:t>4- جسم مضيء</a:t>
            </a:r>
          </a:p>
          <a:p>
            <a:pPr marL="0" indent="0" algn="r">
              <a:buNone/>
            </a:pPr>
            <a:endParaRPr lang="ar-BH" dirty="0"/>
          </a:p>
          <a:p>
            <a:pPr marL="0" indent="0" algn="r">
              <a:buNone/>
            </a:pPr>
            <a:endParaRPr lang="ar-BH" dirty="0"/>
          </a:p>
        </p:txBody>
      </p:sp>
    </p:spTree>
    <p:extLst>
      <p:ext uri="{BB962C8B-B14F-4D97-AF65-F5344CB8AC3E}">
        <p14:creationId xmlns:p14="http://schemas.microsoft.com/office/powerpoint/2010/main" val="8189837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B0D6B-ED62-42F6-A026-C77138DB3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BH" dirty="0"/>
              <a:t>يعتبر زجاج النافذة جسم :...........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130111-9C11-4DF5-B55A-6B79C1403D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endParaRPr lang="ar-BH" dirty="0"/>
          </a:p>
          <a:p>
            <a:pPr marL="0" indent="0" algn="r">
              <a:buNone/>
            </a:pPr>
            <a:r>
              <a:rPr lang="ar-BH" dirty="0"/>
              <a:t>1- جسم معتم</a:t>
            </a:r>
          </a:p>
          <a:p>
            <a:pPr marL="0" indent="0" algn="r">
              <a:buNone/>
            </a:pPr>
            <a:r>
              <a:rPr lang="ar-BH" dirty="0"/>
              <a:t>2- جسم شبه شفاف</a:t>
            </a:r>
          </a:p>
          <a:p>
            <a:pPr marL="0" indent="0" algn="r">
              <a:buNone/>
            </a:pPr>
            <a:r>
              <a:rPr lang="ar-BH" dirty="0"/>
              <a:t>3- جسم شفاف</a:t>
            </a:r>
          </a:p>
          <a:p>
            <a:pPr marL="0" indent="0" algn="r">
              <a:buNone/>
            </a:pPr>
            <a:r>
              <a:rPr lang="ar-BH" dirty="0"/>
              <a:t>4- جسم مضيء</a:t>
            </a:r>
          </a:p>
          <a:p>
            <a:pPr marL="0" indent="0" algn="r">
              <a:buNone/>
            </a:pPr>
            <a:endParaRPr lang="ar-BH" dirty="0"/>
          </a:p>
          <a:p>
            <a:pPr marL="0" indent="0" algn="r">
              <a:buNone/>
            </a:pPr>
            <a:endParaRPr lang="ar-BH" dirty="0"/>
          </a:p>
        </p:txBody>
      </p:sp>
    </p:spTree>
    <p:extLst>
      <p:ext uri="{BB962C8B-B14F-4D97-AF65-F5344CB8AC3E}">
        <p14:creationId xmlns:p14="http://schemas.microsoft.com/office/powerpoint/2010/main" val="9848372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F525F-8B28-4E19-A246-2F04B32D3A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BH" dirty="0"/>
              <a:t>ملاحظات: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A368E-F166-44C5-B3ED-5735AB6944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BH" dirty="0"/>
              <a:t>1- نحتاج إلى طباعة ورقة نشاط</a:t>
            </a:r>
          </a:p>
          <a:p>
            <a:pPr marL="0" indent="0" algn="r" rtl="1">
              <a:buNone/>
            </a:pPr>
            <a:r>
              <a:rPr lang="ar-BH" dirty="0"/>
              <a:t>2- </a:t>
            </a:r>
          </a:p>
        </p:txBody>
      </p:sp>
    </p:spTree>
    <p:extLst>
      <p:ext uri="{BB962C8B-B14F-4D97-AF65-F5344CB8AC3E}">
        <p14:creationId xmlns:p14="http://schemas.microsoft.com/office/powerpoint/2010/main" val="35657476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316FB-2B53-48FE-AD85-DEA63F5DB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BH" dirty="0"/>
              <a:t>اقرأ الكتاب ص 142 -145-146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42AA7E-E6F8-428D-A409-33E3D3E06B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ar-BH" b="1" dirty="0"/>
              <a:t>الهدف من القراءة </a:t>
            </a:r>
            <a:r>
              <a:rPr lang="ar-BH" dirty="0"/>
              <a:t>:</a:t>
            </a:r>
          </a:p>
          <a:p>
            <a:pPr marL="0" indent="0" algn="r">
              <a:buNone/>
            </a:pPr>
            <a:r>
              <a:rPr lang="ar-BH" dirty="0"/>
              <a:t>1- كم تبلغ سرعة الضوء؟ </a:t>
            </a:r>
          </a:p>
          <a:p>
            <a:pPr marL="0" indent="0" algn="r">
              <a:buNone/>
            </a:pPr>
            <a:r>
              <a:rPr lang="ar-BH" dirty="0"/>
              <a:t>2- أذكر الأوساط المادية التي يعبر من خلالها الضوء. </a:t>
            </a:r>
          </a:p>
          <a:p>
            <a:pPr marL="0" indent="0" algn="r">
              <a:buNone/>
            </a:pPr>
            <a:r>
              <a:rPr lang="ar-BH" dirty="0"/>
              <a:t>3- هل يمكن للضوء العبور دون وجود وسط مادي. </a:t>
            </a:r>
          </a:p>
          <a:p>
            <a:pPr marL="0" indent="0" algn="r">
              <a:buNone/>
            </a:pPr>
            <a:r>
              <a:rPr lang="ar-BH" dirty="0"/>
              <a:t>4- صف حركة مسير أشعة الضوء</a:t>
            </a:r>
          </a:p>
          <a:p>
            <a:pPr marL="0" indent="0" algn="r">
              <a:buNone/>
            </a:pPr>
            <a:r>
              <a:rPr lang="ar-BH" dirty="0"/>
              <a:t>5- ما هو انكسار الضوء؟</a:t>
            </a:r>
          </a:p>
          <a:p>
            <a:pPr marL="0" indent="0" algn="r">
              <a:buNone/>
            </a:pPr>
            <a:r>
              <a:rPr lang="ar-BH" dirty="0"/>
              <a:t>6- ما هو انعكاس الضوء؟ </a:t>
            </a:r>
          </a:p>
        </p:txBody>
      </p:sp>
    </p:spTree>
    <p:extLst>
      <p:ext uri="{BB962C8B-B14F-4D97-AF65-F5344CB8AC3E}">
        <p14:creationId xmlns:p14="http://schemas.microsoft.com/office/powerpoint/2010/main" val="3649544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64CAA3-7B97-4CB3-9B0A-BCA00C81D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BH" dirty="0"/>
              <a:t>كم تبلغ سرعة الضوء؟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7E3D9-372F-4CA2-93D9-ACD82C4109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BH" dirty="0"/>
              <a:t>تبلغ سرعة الضوء 300,000 كم/ث.</a:t>
            </a:r>
          </a:p>
          <a:p>
            <a:pPr marL="0" indent="0" algn="r" rtl="1">
              <a:buNone/>
            </a:pPr>
            <a:endParaRPr lang="ar-BH" dirty="0"/>
          </a:p>
          <a:p>
            <a:pPr marL="0" indent="0" algn="r" rtl="1">
              <a:buNone/>
            </a:pPr>
            <a:endParaRPr lang="ar-BH" dirty="0"/>
          </a:p>
        </p:txBody>
      </p:sp>
    </p:spTree>
    <p:extLst>
      <p:ext uri="{BB962C8B-B14F-4D97-AF65-F5344CB8AC3E}">
        <p14:creationId xmlns:p14="http://schemas.microsoft.com/office/powerpoint/2010/main" val="2978385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9038AD-B301-4066-AA33-A36A58331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BH" dirty="0"/>
              <a:t>صوب الضوء نحو النقاط :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E144EAE5-A7D6-42D4-AEB1-DD18176236D0}"/>
              </a:ext>
            </a:extLst>
          </p:cNvPr>
          <p:cNvSpPr/>
          <p:nvPr/>
        </p:nvSpPr>
        <p:spPr>
          <a:xfrm>
            <a:off x="1409700" y="3149600"/>
            <a:ext cx="3556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9DA383D-5ACC-4E57-AC12-8110F0CC395F}"/>
              </a:ext>
            </a:extLst>
          </p:cNvPr>
          <p:cNvSpPr/>
          <p:nvPr/>
        </p:nvSpPr>
        <p:spPr>
          <a:xfrm>
            <a:off x="3810000" y="3149600"/>
            <a:ext cx="3556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1431297-E310-4134-A0C9-C8AC1B20CF49}"/>
              </a:ext>
            </a:extLst>
          </p:cNvPr>
          <p:cNvSpPr/>
          <p:nvPr/>
        </p:nvSpPr>
        <p:spPr>
          <a:xfrm>
            <a:off x="6464300" y="3149600"/>
            <a:ext cx="3556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273AADF-CDAE-44B1-94C2-B66EE26AA9BF}"/>
              </a:ext>
            </a:extLst>
          </p:cNvPr>
          <p:cNvSpPr/>
          <p:nvPr/>
        </p:nvSpPr>
        <p:spPr>
          <a:xfrm>
            <a:off x="8610600" y="3149600"/>
            <a:ext cx="3556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FAD54937-D68C-450C-B1D8-ED1A24D7EF4F}"/>
              </a:ext>
            </a:extLst>
          </p:cNvPr>
          <p:cNvSpPr/>
          <p:nvPr/>
        </p:nvSpPr>
        <p:spPr>
          <a:xfrm>
            <a:off x="10579100" y="3149600"/>
            <a:ext cx="3556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</p:spTree>
    <p:extLst>
      <p:ext uri="{BB962C8B-B14F-4D97-AF65-F5344CB8AC3E}">
        <p14:creationId xmlns:p14="http://schemas.microsoft.com/office/powerpoint/2010/main" val="14685909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9038AD-B301-4066-AA33-A36A58331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BH" dirty="0"/>
              <a:t>ماذا تلاحظ  في أي اتجاه تسيير أشعة الضوء :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E144EAE5-A7D6-42D4-AEB1-DD18176236D0}"/>
              </a:ext>
            </a:extLst>
          </p:cNvPr>
          <p:cNvSpPr/>
          <p:nvPr/>
        </p:nvSpPr>
        <p:spPr>
          <a:xfrm>
            <a:off x="1409700" y="3149600"/>
            <a:ext cx="3556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9DA383D-5ACC-4E57-AC12-8110F0CC395F}"/>
              </a:ext>
            </a:extLst>
          </p:cNvPr>
          <p:cNvSpPr/>
          <p:nvPr/>
        </p:nvSpPr>
        <p:spPr>
          <a:xfrm>
            <a:off x="3810000" y="3149600"/>
            <a:ext cx="3556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1431297-E310-4134-A0C9-C8AC1B20CF49}"/>
              </a:ext>
            </a:extLst>
          </p:cNvPr>
          <p:cNvSpPr/>
          <p:nvPr/>
        </p:nvSpPr>
        <p:spPr>
          <a:xfrm>
            <a:off x="6464300" y="3149600"/>
            <a:ext cx="3556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273AADF-CDAE-44B1-94C2-B66EE26AA9BF}"/>
              </a:ext>
            </a:extLst>
          </p:cNvPr>
          <p:cNvSpPr/>
          <p:nvPr/>
        </p:nvSpPr>
        <p:spPr>
          <a:xfrm>
            <a:off x="8610600" y="3149600"/>
            <a:ext cx="3556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FAD54937-D68C-450C-B1D8-ED1A24D7EF4F}"/>
              </a:ext>
            </a:extLst>
          </p:cNvPr>
          <p:cNvSpPr/>
          <p:nvPr/>
        </p:nvSpPr>
        <p:spPr>
          <a:xfrm>
            <a:off x="10579100" y="3149600"/>
            <a:ext cx="3556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</p:spTree>
    <p:extLst>
      <p:ext uri="{BB962C8B-B14F-4D97-AF65-F5344CB8AC3E}">
        <p14:creationId xmlns:p14="http://schemas.microsoft.com/office/powerpoint/2010/main" val="16092309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F8595-2B27-48AC-82B6-3ED9D5244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BH" dirty="0"/>
              <a:t>ما هي الأوساط المادية التي يتحرك خلالها الضوء؟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B0AE38-4FCF-4D82-922F-CED90DBBCC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BH" dirty="0"/>
              <a:t>1- يستطيع أن يتحرك دون الحاجة إلى وسط مادي.</a:t>
            </a:r>
          </a:p>
          <a:p>
            <a:pPr marL="0" indent="0" algn="r" rtl="1">
              <a:buNone/>
            </a:pPr>
            <a:r>
              <a:rPr lang="ar-BH" dirty="0"/>
              <a:t>2- في الماء</a:t>
            </a:r>
          </a:p>
          <a:p>
            <a:pPr marL="0" indent="0" algn="r" rtl="1">
              <a:buNone/>
            </a:pPr>
            <a:r>
              <a:rPr lang="ar-BH" dirty="0"/>
              <a:t>3- في الهواء</a:t>
            </a:r>
          </a:p>
          <a:p>
            <a:pPr marL="0" indent="0" algn="r" rtl="1">
              <a:buNone/>
            </a:pPr>
            <a:r>
              <a:rPr lang="ar-BH" dirty="0"/>
              <a:t>4- عبر الزجاج</a:t>
            </a:r>
          </a:p>
        </p:txBody>
      </p:sp>
    </p:spTree>
    <p:extLst>
      <p:ext uri="{BB962C8B-B14F-4D97-AF65-F5344CB8AC3E}">
        <p14:creationId xmlns:p14="http://schemas.microsoft.com/office/powerpoint/2010/main" val="3544187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B29F94-29E7-4928-99B9-C05B478376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BH" dirty="0"/>
              <a:t>أيهما يتحرك أسرع كرة حديدية تقذف في الهواء أم كرة حديدية ؟ لماذا؟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71550F9-736A-469F-833A-691AAA6FC4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BH"/>
          </a:p>
        </p:txBody>
      </p:sp>
    </p:spTree>
    <p:extLst>
      <p:ext uri="{BB962C8B-B14F-4D97-AF65-F5344CB8AC3E}">
        <p14:creationId xmlns:p14="http://schemas.microsoft.com/office/powerpoint/2010/main" val="40620754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1273</TotalTime>
  <Words>580</Words>
  <Application>Microsoft Office PowerPoint</Application>
  <PresentationFormat>Widescreen</PresentationFormat>
  <Paragraphs>137</Paragraphs>
  <Slides>35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0" baseType="lpstr">
      <vt:lpstr>Arial</vt:lpstr>
      <vt:lpstr>Calibri</vt:lpstr>
      <vt:lpstr>Calibri Light</vt:lpstr>
      <vt:lpstr>Times New Roman</vt:lpstr>
      <vt:lpstr>Office Theme</vt:lpstr>
      <vt:lpstr>الضوء </vt:lpstr>
      <vt:lpstr>الأهداف:</vt:lpstr>
      <vt:lpstr>ما مكونات الدرس الأساسية؟</vt:lpstr>
      <vt:lpstr>اقرأ الكتاب ص 142 -145-146  </vt:lpstr>
      <vt:lpstr>كم تبلغ سرعة الضوء؟</vt:lpstr>
      <vt:lpstr>صوب الضوء نحو النقاط :</vt:lpstr>
      <vt:lpstr>ماذا تلاحظ  في أي اتجاه تسيير أشعة الضوء :</vt:lpstr>
      <vt:lpstr>ما هي الأوساط المادية التي يتحرك خلالها الضوء؟</vt:lpstr>
      <vt:lpstr>أيهما يتحرك أسرع كرة حديدية تقذف في الهواء أم كرة حديدية ؟ لماذا؟</vt:lpstr>
      <vt:lpstr>أيهما يتحرك أسرع كرة حديدية تقذف في الهواء أم كرة حديدية ؟ لماذا؟</vt:lpstr>
      <vt:lpstr>هل يتحرك الهواء في الفراغ أسرع من الماء والزجاج؟</vt:lpstr>
      <vt:lpstr>ما هو انعكاس الضوء؟</vt:lpstr>
      <vt:lpstr>ما هو انعكاس الضوء؟</vt:lpstr>
      <vt:lpstr>اعكس الضوء على أحد هذه النقاط :</vt:lpstr>
      <vt:lpstr>ما هو انكسار الضوء؟ </vt:lpstr>
      <vt:lpstr>ما هو انكسار الضوء؟ </vt:lpstr>
      <vt:lpstr>التقويم:</vt:lpstr>
      <vt:lpstr>PowerPoint Presentation</vt:lpstr>
      <vt:lpstr>PowerPoint Presentation</vt:lpstr>
      <vt:lpstr>انحراف الضوء عن مساره ……………..</vt:lpstr>
      <vt:lpstr>هو ارتداد الضوء عن السطوح..............</vt:lpstr>
      <vt:lpstr>كل العبارات التالية صحيحة عن الضوء ماعدا...........</vt:lpstr>
      <vt:lpstr>تكون سرعة الضوء أكبر في...........</vt:lpstr>
      <vt:lpstr>الهدف: أن يفرق الطالب بين الأجسام المعتمة والشفافة و وشبه الشفافة.</vt:lpstr>
      <vt:lpstr>الفرق بين الأجسام المعتمة والشفافة وشبه الشفافة</vt:lpstr>
      <vt:lpstr>أن يفرق الطالب بين الأجسام المعتمة والشفافة وشبه الشفافة</vt:lpstr>
      <vt:lpstr>النشاط الختامي</vt:lpstr>
      <vt:lpstr>PowerPoint Presentation</vt:lpstr>
      <vt:lpstr>PowerPoint Presentation</vt:lpstr>
      <vt:lpstr>يعتبر كيس البلاستيك:...........</vt:lpstr>
      <vt:lpstr>انحراف الضوء عن مساره ……………..</vt:lpstr>
      <vt:lpstr>يعتبر الخشب جسم :...........</vt:lpstr>
      <vt:lpstr>يعتبر المصباح جسم :...........</vt:lpstr>
      <vt:lpstr>يعتبر زجاج النافذة جسم :...........</vt:lpstr>
      <vt:lpstr>ملاحظات: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الضوء </dc:title>
  <dc:creator>user</dc:creator>
  <cp:lastModifiedBy>user</cp:lastModifiedBy>
  <cp:revision>40</cp:revision>
  <dcterms:created xsi:type="dcterms:W3CDTF">2018-04-23T18:57:02Z</dcterms:created>
  <dcterms:modified xsi:type="dcterms:W3CDTF">2018-04-25T06:30:44Z</dcterms:modified>
</cp:coreProperties>
</file>